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5" r:id="rId6"/>
    <p:sldId id="271" r:id="rId7"/>
    <p:sldId id="270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7" r:id="rId30"/>
    <p:sldId id="308" r:id="rId31"/>
    <p:sldId id="305" r:id="rId32"/>
    <p:sldId id="30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Teorema seno/coseno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Montoya.- </a:t>
            </a:r>
          </a:p>
        </p:txBody>
      </p:sp>
    </p:spTree>
    <p:extLst>
      <p:ext uri="{BB962C8B-B14F-4D97-AF65-F5344CB8AC3E}">
        <p14:creationId xmlns:p14="http://schemas.microsoft.com/office/powerpoint/2010/main" val="250229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900" y="88038"/>
            <a:ext cx="8911687" cy="1280890"/>
          </a:xfrm>
        </p:spPr>
        <p:txBody>
          <a:bodyPr/>
          <a:lstStyle/>
          <a:p>
            <a:r>
              <a:rPr lang="es-ES" dirty="0"/>
              <a:t>Radio de la circunferencia inscrita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97538" y="1489657"/>
                <a:ext cx="8915400" cy="4898264"/>
              </a:xfrm>
            </p:spPr>
            <p:txBody>
              <a:bodyPr/>
              <a:lstStyle/>
              <a:p>
                <a:r>
                  <a:rPr lang="es-ES" dirty="0"/>
                  <a:t>En el triángulo ABC, Corresponde al incentro ,</a:t>
                </a:r>
              </a:p>
              <a:p>
                <a:r>
                  <a:rPr lang="es-ES" dirty="0"/>
                  <a:t> punto de concurrencia de las bisectrices interiores.</a:t>
                </a:r>
              </a:p>
              <a:p>
                <a:r>
                  <a:rPr lang="es-ES" dirty="0"/>
                  <a:t>ID = IE =IF , radio de la circunferencia inscrita</a:t>
                </a:r>
              </a:p>
              <a:p>
                <a:r>
                  <a:rPr lang="es-ES" dirty="0"/>
                  <a:t>El área del triangulo ABC, se puede escribir como: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=Á 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𝐵𝐼𝐶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+Á∆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𝐶𝐼𝐴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+Á∆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𝐴𝐼𝐵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CL" dirty="0"/>
              </a:p>
              <a:p>
                <a:endParaRPr lang="es-ES" dirty="0"/>
              </a:p>
              <a:p>
                <a:r>
                  <a:rPr lang="es-ES" dirty="0"/>
                  <a:t>De donde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538" y="1489657"/>
                <a:ext cx="8915400" cy="4898264"/>
              </a:xfrm>
              <a:blipFill rotWithShape="0">
                <a:blip r:embed="rId2"/>
                <a:stretch>
                  <a:fillRect l="-478" t="-6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163" y="728483"/>
            <a:ext cx="4284372" cy="2819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172" y="3765708"/>
            <a:ext cx="4193615" cy="30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8186" y="147592"/>
            <a:ext cx="11165983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Radio del </a:t>
            </a:r>
            <a:r>
              <a:rPr lang="es-ES" dirty="0" smtClean="0"/>
              <a:t>círculo </a:t>
            </a:r>
            <a:r>
              <a:rPr lang="es-ES" dirty="0"/>
              <a:t>inscrito en función de un lado y de las razones trigonométricas de la mitad de los ángulos.</a:t>
            </a:r>
            <a:br>
              <a:rPr lang="es-ES" dirty="0"/>
            </a:b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18185" y="1428482"/>
                <a:ext cx="10869769" cy="50882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dirty="0"/>
                  <a:t>En la figura, sabemos por Euclides que I es el punto de concurrencia de las bisectrices de los ángulos interiores del triangulo.</a:t>
                </a:r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𝐼𝐵𝐷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2   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;    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𝐼𝐶𝐷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𝑐𝑡𝑔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    ; 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𝑐𝑡𝑔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𝑐𝑡𝑔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𝑎𝑠𝑒𝑛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ES" dirty="0"/>
                  <a:t>Por lo tanto: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𝑎𝑠𝑒𝑛</m:t>
                        </m:r>
                        <m:f>
                          <m:f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𝑠𝑒𝑛</m:t>
                        </m:r>
                        <m:f>
                          <m:f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s-CL" sz="2800" dirty="0"/>
              </a:p>
              <a:p>
                <a:r>
                  <a:rPr lang="es-ES" sz="2800" dirty="0"/>
                  <a:t>Por brevedad llamaremos al circulo inscrito </a:t>
                </a:r>
                <a:r>
                  <a:rPr lang="es-ES" sz="2800" dirty="0" smtClean="0"/>
                  <a:t>in-circulo</a:t>
                </a:r>
                <a:r>
                  <a:rPr lang="es-ES" sz="2800" dirty="0"/>
                  <a:t>, a su centro incentro, y a su radio </a:t>
                </a:r>
                <a:r>
                  <a:rPr lang="es-ES" sz="2800" dirty="0" smtClean="0"/>
                  <a:t>in-radio</a:t>
                </a:r>
                <a:endParaRPr lang="es-CL" sz="28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185" y="1428482"/>
                <a:ext cx="10869769" cy="5088228"/>
              </a:xfrm>
              <a:blipFill rotWithShape="0">
                <a:blip r:embed="rId2"/>
                <a:stretch>
                  <a:fillRect l="-1009" t="-1198" r="-280" b="-28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69" y="1908879"/>
            <a:ext cx="5872766" cy="36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5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4051" y="67099"/>
            <a:ext cx="8911687" cy="1280890"/>
          </a:xfrm>
        </p:spPr>
        <p:txBody>
          <a:bodyPr/>
          <a:lstStyle/>
          <a:p>
            <a:r>
              <a:rPr lang="es-ES" dirty="0"/>
              <a:t>Circulo exinscrito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8299" y="520958"/>
            <a:ext cx="10953865" cy="3777622"/>
          </a:xfrm>
        </p:spPr>
        <p:txBody>
          <a:bodyPr/>
          <a:lstStyle/>
          <a:p>
            <a:r>
              <a:rPr lang="es-ES" dirty="0"/>
              <a:t>El </a:t>
            </a:r>
            <a:r>
              <a:rPr lang="es-ES" dirty="0" smtClean="0"/>
              <a:t>círculo </a:t>
            </a:r>
            <a:r>
              <a:rPr lang="es-ES" dirty="0"/>
              <a:t>de una circunferencia  tangente a un lado de un </a:t>
            </a:r>
            <a:r>
              <a:rPr lang="es-ES" dirty="0" smtClean="0"/>
              <a:t>triángulo </a:t>
            </a:r>
            <a:r>
              <a:rPr lang="es-ES" dirty="0"/>
              <a:t>y a las prolongaciones de los otros dos se llama circulo exinscrito del </a:t>
            </a:r>
            <a:r>
              <a:rPr lang="es-ES" dirty="0" smtClean="0"/>
              <a:t>triángulo</a:t>
            </a:r>
            <a:r>
              <a:rPr lang="es-ES" dirty="0"/>
              <a:t>.</a:t>
            </a:r>
          </a:p>
          <a:p>
            <a:r>
              <a:rPr lang="es-ES" dirty="0"/>
              <a:t>Por brevedad llamaremos  excincirculo, a los centros exincentro y exinradio.</a:t>
            </a:r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38" y="2532541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2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6401" y="0"/>
            <a:ext cx="8911687" cy="1280890"/>
          </a:xfrm>
        </p:spPr>
        <p:txBody>
          <a:bodyPr/>
          <a:lstStyle/>
          <a:p>
            <a:r>
              <a:rPr lang="es-ES" dirty="0"/>
              <a:t>Radio de un </a:t>
            </a:r>
            <a:r>
              <a:rPr lang="es-ES" dirty="0" smtClean="0"/>
              <a:t>círculo </a:t>
            </a:r>
            <a:r>
              <a:rPr lang="es-ES" dirty="0"/>
              <a:t>exinscrito  a un </a:t>
            </a:r>
            <a:r>
              <a:rPr lang="es-ES" dirty="0" smtClean="0"/>
              <a:t>triángulo</a:t>
            </a:r>
            <a:r>
              <a:rPr lang="es-ES" dirty="0"/>
              <a:t>.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56626" y="1280889"/>
                <a:ext cx="8915400" cy="5377487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𝑐𝑒𝑛𝑡𝑟𝑜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𝑐𝑖𝑟𝑐𝑢𝑛𝑓𝑒𝑟𝑒𝑛𝑐𝑖𝑎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𝑡𝑎𝑛𝑔𝑒𝑛𝑡𝑒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𝑙𝑎𝑑𝑜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𝑝𝑟𝑜𝑙𝑜𝑛𝑔𝑎𝑐𝑖𝑜𝑛𝑒𝑠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𝑆𝑒𝑎𝑛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𝑠𝑢𝑠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𝑝𝑢𝑛𝑡𝑜𝑠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𝑐𝑜𝑛𝑡𝑎𝑐𝑡𝑜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𝑝𝑢𝑛𝑡𝑜𝑠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𝑡𝑎𝑛𝑔𝑒𝑛𝑐𝑖𝑎𝑠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𝑟𝑎𝑑𝑖𝑜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CL" dirty="0"/>
              </a:p>
              <a:p>
                <a:r>
                  <a:rPr lang="es-ES" dirty="0"/>
                  <a:t>El área del </a:t>
                </a:r>
                <a:r>
                  <a:rPr lang="es-ES" dirty="0" smtClean="0"/>
                  <a:t>triángulo </a:t>
                </a:r>
                <a:r>
                  <a:rPr lang="es-ES" dirty="0"/>
                  <a:t>ABC, se expresa por: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𝐴𝐵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Á=Á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)+Á(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)−Á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Á=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ES" dirty="0"/>
                  <a:t>Por analogía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Á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CL" dirty="0"/>
                  <a:t>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Á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6626" y="1280889"/>
                <a:ext cx="8915400" cy="5377487"/>
              </a:xfrm>
              <a:blipFill rotWithShape="0"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742" y="2390873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39" y="96076"/>
            <a:ext cx="11436440" cy="1280890"/>
          </a:xfrm>
        </p:spPr>
        <p:txBody>
          <a:bodyPr>
            <a:normAutofit fontScale="90000"/>
          </a:bodyPr>
          <a:lstStyle/>
          <a:p>
            <a:r>
              <a:rPr lang="es-ES" dirty="0"/>
              <a:t>Radios de los círculos </a:t>
            </a:r>
            <a:r>
              <a:rPr lang="es-ES" dirty="0" smtClean="0"/>
              <a:t>ex-inscritos </a:t>
            </a:r>
            <a:r>
              <a:rPr lang="es-ES" dirty="0"/>
              <a:t>en función de un lado y de las razones trigonométricas de los ángulos medios.</a:t>
            </a:r>
            <a:br>
              <a:rPr lang="es-ES" dirty="0"/>
            </a:b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940716" y="1502534"/>
                <a:ext cx="8915400" cy="45505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dirty="0"/>
                  <a:t>En la figura:</a:t>
                </a: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=90º−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,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=90º−</m:t>
                    </m:r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𝑐𝑡𝑔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90º−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ES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𝑐𝑡𝑔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90º−</m:t>
                        </m:r>
                        <m:f>
                          <m:fPr>
                            <m:ctrlP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 dirty="0"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E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𝑎𝑐𝑜𝑠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𝑎𝑐𝑜𝑠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s-CL" dirty="0"/>
              </a:p>
              <a:p>
                <a:endParaRPr lang="es-ES" dirty="0"/>
              </a:p>
              <a:p>
                <a:r>
                  <a:rPr lang="es-ES" dirty="0" smtClean="0"/>
                  <a:t>Análogamente: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s-CL" dirty="0"/>
                  <a:t>  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num>
                          <m:den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716" y="1502534"/>
                <a:ext cx="8915400" cy="4550535"/>
              </a:xfrm>
              <a:blipFill rotWithShape="0">
                <a:blip r:embed="rId2"/>
                <a:stretch>
                  <a:fillRect l="-342" t="-93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04" y="1825176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 función del radio de la circunferencia circunscrita.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i="1"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53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3953" y="583580"/>
            <a:ext cx="8915400" cy="3777622"/>
          </a:xfrm>
        </p:spPr>
        <p:txBody>
          <a:bodyPr/>
          <a:lstStyle/>
          <a:p>
            <a:r>
              <a:rPr lang="es-ES" dirty="0" smtClean="0"/>
              <a:t>Triángulo exi-central</a:t>
            </a:r>
            <a:r>
              <a:rPr lang="es-ES" dirty="0"/>
              <a:t>: se construye teniendo como vértices los excincentros del triangulo.</a:t>
            </a:r>
          </a:p>
          <a:p>
            <a:r>
              <a:rPr lang="es-ES" dirty="0" smtClean="0"/>
              <a:t>Triángulo </a:t>
            </a:r>
            <a:r>
              <a:rPr lang="es-ES" dirty="0"/>
              <a:t>pedal. Se construye con los </a:t>
            </a:r>
            <a:r>
              <a:rPr lang="es-ES" dirty="0" smtClean="0"/>
              <a:t>pies </a:t>
            </a:r>
            <a:r>
              <a:rPr lang="es-ES" dirty="0"/>
              <a:t>de alturas</a:t>
            </a:r>
          </a:p>
          <a:p>
            <a:r>
              <a:rPr lang="es-ES" dirty="0" smtClean="0"/>
              <a:t>También </a:t>
            </a:r>
            <a:r>
              <a:rPr lang="es-ES" dirty="0"/>
              <a:t>se suele llamar triangulo órtico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41" y="3589134"/>
            <a:ext cx="4429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255" y="199107"/>
            <a:ext cx="8911687" cy="1280890"/>
          </a:xfrm>
        </p:spPr>
        <p:txBody>
          <a:bodyPr/>
          <a:lstStyle/>
          <a:p>
            <a:r>
              <a:rPr lang="es-ES" dirty="0"/>
              <a:t>Lados del </a:t>
            </a:r>
            <a:r>
              <a:rPr lang="es-ES" dirty="0" smtClean="0"/>
              <a:t>triángulo </a:t>
            </a:r>
            <a:r>
              <a:rPr lang="es-ES" dirty="0"/>
              <a:t>pedal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24051" y="1257836"/>
                <a:ext cx="8915400" cy="560016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S" dirty="0"/>
                  <a:t>En la figura:</a:t>
                </a: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𝑂𝐺𝐾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𝑂𝐵𝐾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=90º−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𝑂𝐺𝐻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=90º−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r>
                  <a:rPr lang="es-ES" dirty="0"/>
                  <a:t>Por lo tanto:</a:t>
                </a: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𝐾𝐺𝐻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=180−2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r>
                  <a:rPr lang="es-ES" dirty="0"/>
                  <a:t>Por lo tanto los ángulos del triangulo pedal son: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180−2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  180−2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;  180−2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Por otra parte:</a:t>
                </a:r>
              </a:p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𝐴𝐾𝐻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𝐻𝐾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𝑎𝑐𝑜𝑠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ES" dirty="0"/>
              </a:p>
              <a:p>
                <a:r>
                  <a:rPr lang="es-ES" dirty="0"/>
                  <a:t>Por lo tanto los lados son;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𝑎𝑐𝑜𝑠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𝑏𝑐𝑜𝑠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𝑐𝑐𝑜𝑠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:r>
                  <a:rPr lang="es-ES" dirty="0"/>
                  <a:t>En función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𝑙𝑎𝑠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𝑓𝑜𝑟𝑚𝑎𝑠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𝑒𝑞𝑢𝑖𝑣𝑎𝑙𝑒𝑛𝑡𝑒𝑠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𝑠𝑜𝑛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 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ES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4051" y="1257836"/>
                <a:ext cx="8915400" cy="5600164"/>
              </a:xfrm>
              <a:blipFill rotWithShape="0">
                <a:blip r:embed="rId2"/>
                <a:stretch>
                  <a:fillRect l="-342" t="-119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256" y="1700011"/>
            <a:ext cx="5281299" cy="35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Área de un cuadrilátero 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51833" y="1412382"/>
                <a:ext cx="8915400" cy="5194480"/>
              </a:xfrm>
            </p:spPr>
            <p:txBody>
              <a:bodyPr/>
              <a:lstStyle/>
              <a:p>
                <a:r>
                  <a:rPr lang="es-ES" dirty="0"/>
                  <a:t>Supongamosd que las diagonales AC y BD se cortan en P y admitamos que &lt;DPA=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s-E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𝐴𝑃𝐷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𝐶𝑃𝐷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𝑃𝐶𝑠𝑒𝑛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𝑃𝐶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r>
                  <a:rPr lang="es-ES" dirty="0"/>
                  <a:t>De modo semejante,</a:t>
                </a:r>
              </a:p>
              <a:p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𝐷𝑃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𝑃𝐵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𝑎𝑐𝑠𝑒𝑛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Á=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833" y="1412382"/>
                <a:ext cx="8915400" cy="5194480"/>
              </a:xfrm>
              <a:blipFill rotWithShape="0">
                <a:blip r:embed="rId2"/>
                <a:stretch>
                  <a:fillRect l="-478" t="-7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55" y="2474444"/>
            <a:ext cx="5134645" cy="3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7923" y="379411"/>
            <a:ext cx="8911687" cy="1280890"/>
          </a:xfrm>
        </p:spPr>
        <p:txBody>
          <a:bodyPr/>
          <a:lstStyle/>
          <a:p>
            <a:r>
              <a:rPr lang="es-ES" dirty="0"/>
              <a:t>Problemas de aplicación.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812" y="1476777"/>
            <a:ext cx="8915400" cy="3777622"/>
          </a:xfrm>
        </p:spPr>
        <p:txBody>
          <a:bodyPr/>
          <a:lstStyle/>
          <a:p>
            <a:r>
              <a:rPr lang="es-CL" dirty="0"/>
              <a:t>1.  En cada triángulo determine los elementos primarios que faltan.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90" y="3082699"/>
            <a:ext cx="3086100" cy="217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68" y="3082699"/>
            <a:ext cx="3086100" cy="2171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446" y="2757667"/>
            <a:ext cx="32861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3760" y="101596"/>
            <a:ext cx="8911687" cy="1065632"/>
          </a:xfrm>
        </p:spPr>
        <p:txBody>
          <a:bodyPr/>
          <a:lstStyle/>
          <a:p>
            <a:r>
              <a:rPr lang="es-CL" dirty="0"/>
              <a:t>Teorema del coseno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26617" y="1114976"/>
                <a:ext cx="10107885" cy="54948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CL" dirty="0"/>
                  <a:t>En el triángulo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:r>
                  <a:rPr lang="es-CL" dirty="0"/>
                  <a:t>Además: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s-CL" dirty="0"/>
              </a:p>
              <a:p>
                <a:r>
                  <a:rPr lang="es-CL" dirty="0"/>
                  <a:t>Como: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  <m:r>
                              <m:rPr>
                                <m:nor/>
                              </m:rPr>
                              <a:rPr lang="es-CL" dirty="0"/>
                              <m:t> </m:t>
                            </m:r>
                          </m:e>
                        </m:d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s-CL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endParaRPr lang="es-CL" dirty="0"/>
              </a:p>
              <a:p>
                <a:r>
                  <a:rPr lang="es-CL" dirty="0"/>
                  <a:t>Como,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𝑏𝑐𝑜𝑠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r>
                  <a:rPr lang="es-CL" dirty="0"/>
                  <a:t>Por analogía: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dirty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6617" y="1114976"/>
                <a:ext cx="10107885" cy="5494830"/>
              </a:xfrm>
              <a:blipFill>
                <a:blip r:embed="rId2"/>
                <a:stretch>
                  <a:fillRect l="-422" t="-122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942358"/>
            <a:ext cx="56864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8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9132" y="657498"/>
            <a:ext cx="8915400" cy="3777622"/>
          </a:xfrm>
        </p:spPr>
        <p:txBody>
          <a:bodyPr/>
          <a:lstStyle/>
          <a:p>
            <a:r>
              <a:rPr lang="es-ES" dirty="0"/>
              <a:t>Calcule el radio de la circunferencia circunscrita en cada figura.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32" y="2239999"/>
            <a:ext cx="3051153" cy="27183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70" y="1700011"/>
            <a:ext cx="4120412" cy="32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9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6881" y="742950"/>
            <a:ext cx="8915400" cy="3777622"/>
          </a:xfrm>
        </p:spPr>
        <p:txBody>
          <a:bodyPr/>
          <a:lstStyle/>
          <a:p>
            <a:r>
              <a:rPr lang="es-ES" dirty="0"/>
              <a:t>En la figura calcule el área sombreada.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29" y="1184856"/>
            <a:ext cx="4639368" cy="40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10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0701" y="552994"/>
            <a:ext cx="8915400" cy="3777622"/>
          </a:xfrm>
        </p:spPr>
        <p:txBody>
          <a:bodyPr/>
          <a:lstStyle/>
          <a:p>
            <a:r>
              <a:rPr lang="es-ES" dirty="0"/>
              <a:t>En cada figura , calcular el radio del </a:t>
            </a:r>
            <a:r>
              <a:rPr lang="es-ES" dirty="0" smtClean="0"/>
              <a:t>círculo </a:t>
            </a:r>
            <a:r>
              <a:rPr lang="es-ES" dirty="0"/>
              <a:t>que se indica.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01" y="1738648"/>
            <a:ext cx="3934429" cy="42860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496" y="1738648"/>
            <a:ext cx="4593061" cy="42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9761" y="760078"/>
            <a:ext cx="8915400" cy="3777622"/>
          </a:xfrm>
        </p:spPr>
        <p:txBody>
          <a:bodyPr/>
          <a:lstStyle/>
          <a:p>
            <a:r>
              <a:rPr lang="es-ES" dirty="0"/>
              <a:t>En la figura , calcular el área sombreada.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1545465"/>
            <a:ext cx="5091850" cy="48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Hallar la altura  y distancia  de un objeto inaccesible situado sobre un plano horizontal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438" y="2489200"/>
            <a:ext cx="83629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7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7843" y="549499"/>
            <a:ext cx="8915400" cy="3777622"/>
          </a:xfrm>
        </p:spPr>
        <p:txBody>
          <a:bodyPr/>
          <a:lstStyle/>
          <a:p>
            <a:r>
              <a:rPr lang="es-CL" dirty="0"/>
              <a:t>Una persona que camina a lo largo de una carretera  recta, observa que  desde dos mojones consecutivos indicadores de kilómetros , los ángulos de elevación de una colina  que esta frente a el son 30° y 75° .</a:t>
            </a:r>
          </a:p>
          <a:p>
            <a:r>
              <a:rPr lang="es-CL" dirty="0"/>
              <a:t>Calcule la altura de la colina,</a:t>
            </a:r>
          </a:p>
        </p:txBody>
      </p:sp>
    </p:spTree>
    <p:extLst>
      <p:ext uri="{BB962C8B-B14F-4D97-AF65-F5344CB8AC3E}">
        <p14:creationId xmlns:p14="http://schemas.microsoft.com/office/powerpoint/2010/main" val="404939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3393" y="611777"/>
            <a:ext cx="10224866" cy="3777622"/>
          </a:xfrm>
        </p:spPr>
        <p:txBody>
          <a:bodyPr/>
          <a:lstStyle/>
          <a:p>
            <a:r>
              <a:rPr lang="es-CL" dirty="0"/>
              <a:t>Una torre  BCD que tienen arriba una aguja DE , se levanta sobre un plano  horizontal . Desde un extremo A de una recta horizontal BA , se halla que BC y DE subtienden ángulos iguales . Si BC mide 2,70m  , CD=21,6m y DE= 10,8m . Calcule BA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31" y="1944711"/>
            <a:ext cx="4455636" cy="45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9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9052" y="226424"/>
            <a:ext cx="10346328" cy="3777622"/>
          </a:xfrm>
        </p:spPr>
        <p:txBody>
          <a:bodyPr/>
          <a:lstStyle/>
          <a:p>
            <a:r>
              <a:rPr lang="es-CL" dirty="0"/>
              <a:t>Se observa que la altitud de una peña  es de 47°; después de caminar 1000 metros  hacia ella subiendo por una  pendiente inclinada de 32° respecto al plano horizontal , la altitud es de 77°. Hállese la altura  vertical de la peña  sobre el primer punto de observación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980" y="1532586"/>
            <a:ext cx="5044122" cy="49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6414" y="317863"/>
            <a:ext cx="10066020" cy="3777622"/>
          </a:xfrm>
        </p:spPr>
        <p:txBody>
          <a:bodyPr/>
          <a:lstStyle/>
          <a:p>
            <a:r>
              <a:rPr lang="es-CL" dirty="0"/>
              <a:t>Calcule el área de cada uno de los cuadriláteros que se indican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49" y="1313645"/>
            <a:ext cx="5814175" cy="46108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68" y="1648497"/>
            <a:ext cx="4923066" cy="46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55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2536" y="279042"/>
            <a:ext cx="8915400" cy="3777622"/>
          </a:xfrm>
        </p:spPr>
        <p:txBody>
          <a:bodyPr/>
          <a:lstStyle/>
          <a:p>
            <a:r>
              <a:rPr lang="es-ES" dirty="0"/>
              <a:t>En el triángulo . Calcule la medida del radio que se indica.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72" y="1403798"/>
            <a:ext cx="5954668" cy="46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9993" y="74926"/>
            <a:ext cx="8911687" cy="1280890"/>
          </a:xfrm>
        </p:spPr>
        <p:txBody>
          <a:bodyPr/>
          <a:lstStyle/>
          <a:p>
            <a:r>
              <a:rPr lang="es-CL" dirty="0"/>
              <a:t>Teorema de los senos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00492" y="1140544"/>
                <a:ext cx="8915400" cy="4711616"/>
              </a:xfrm>
            </p:spPr>
            <p:txBody>
              <a:bodyPr/>
              <a:lstStyle/>
              <a:p>
                <a:r>
                  <a:rPr lang="es-CL" dirty="0"/>
                  <a:t>En el triangulo: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𝑠𝑒𝑛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s-CL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dirty="0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num>
                          <m:den>
                            <m:r>
                              <a:rPr lang="es-CL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s-CL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dirty="0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num>
                          <m:den>
                            <m:r>
                              <a:rPr lang="es-CL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CL" dirty="0"/>
                  <a:t>  , que equivale a escribir:</a:t>
                </a:r>
              </a:p>
              <a:p>
                <a:endParaRPr lang="es-CL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CL" dirty="0"/>
                  <a:t> </a:t>
                </a:r>
              </a:p>
              <a:p>
                <a:r>
                  <a:rPr lang="es-CL" dirty="0"/>
                  <a:t>Por analogía se establece que: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CL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s-CL" dirty="0"/>
                  <a:t> 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0492" y="1140544"/>
                <a:ext cx="8915400" cy="4711616"/>
              </a:xfrm>
              <a:blipFill>
                <a:blip r:embed="rId2"/>
                <a:stretch>
                  <a:fillRect l="-479" t="-64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289" y="1822813"/>
            <a:ext cx="54387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5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4507" y="394952"/>
            <a:ext cx="8915400" cy="3777622"/>
          </a:xfrm>
        </p:spPr>
        <p:txBody>
          <a:bodyPr/>
          <a:lstStyle/>
          <a:p>
            <a:r>
              <a:rPr lang="es-ES" dirty="0"/>
              <a:t>En el triángulo . Calcule la medida del radio que se indica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516" y="1249251"/>
            <a:ext cx="5902302" cy="458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5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0492" y="618309"/>
            <a:ext cx="8915400" cy="3777622"/>
          </a:xfrm>
        </p:spPr>
        <p:txBody>
          <a:bodyPr/>
          <a:lstStyle/>
          <a:p>
            <a:r>
              <a:rPr lang="es-CL" dirty="0"/>
              <a:t>En cada triángulo determine los ángulos y los lados del triángulo exincentral construido sobre el </a:t>
            </a:r>
            <a:r>
              <a:rPr lang="es-CL" dirty="0" smtClean="0"/>
              <a:t>triángulo </a:t>
            </a:r>
            <a:r>
              <a:rPr lang="es-CL" dirty="0"/>
              <a:t>dado.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412" y="1993854"/>
            <a:ext cx="5505450" cy="4124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07" y="1993854"/>
            <a:ext cx="46101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60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626" y="438146"/>
            <a:ext cx="8915400" cy="3777622"/>
          </a:xfrm>
        </p:spPr>
        <p:txBody>
          <a:bodyPr/>
          <a:lstStyle/>
          <a:p>
            <a:r>
              <a:rPr lang="es-CL" dirty="0"/>
              <a:t>En cada triángulo , calcule los lados y los ángulos interiores del triángulo pedal construido sobre el triángulo dado.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90" y="2326957"/>
            <a:ext cx="4610100" cy="36671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2" y="1948679"/>
            <a:ext cx="56578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39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1121" y="461555"/>
            <a:ext cx="8915400" cy="3777622"/>
          </a:xfrm>
        </p:spPr>
        <p:txBody>
          <a:bodyPr/>
          <a:lstStyle/>
          <a:p>
            <a:r>
              <a:rPr lang="es-CL" dirty="0"/>
              <a:t>Un punto P está a 1,4 km de la orilla de un lago y 2,2 km de la otra orilla. Si en P el lago forma un ángulo de 54°, cuál es la longitud del lago.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35" y="2125014"/>
            <a:ext cx="3988672" cy="316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2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0492" y="748937"/>
            <a:ext cx="8915400" cy="3777622"/>
          </a:xfrm>
        </p:spPr>
        <p:txBody>
          <a:bodyPr/>
          <a:lstStyle/>
          <a:p>
            <a:r>
              <a:rPr lang="es-CL" dirty="0"/>
              <a:t>Dos caminos rectos se cortan en un punto P y ahí forman un ángulo de 42,6°. En un punto R sobre un camino está un edificio a</a:t>
            </a:r>
          </a:p>
          <a:p>
            <a:r>
              <a:rPr lang="es-CL" dirty="0"/>
              <a:t>368 m de P y en un punto S, en el otro camino está un edificio a 426 metros de P. Determinar la distancia de R a S.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757" y="2637748"/>
            <a:ext cx="3696707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23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3006" y="709749"/>
            <a:ext cx="8915400" cy="3777622"/>
          </a:xfrm>
        </p:spPr>
        <p:txBody>
          <a:bodyPr/>
          <a:lstStyle/>
          <a:p>
            <a:r>
              <a:rPr lang="es-CL" dirty="0"/>
              <a:t>Hallar la distancia entre las palmeras B y C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6" y="1654934"/>
            <a:ext cx="5946767" cy="457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03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674" y="435429"/>
            <a:ext cx="8915400" cy="3777622"/>
          </a:xfrm>
        </p:spPr>
        <p:txBody>
          <a:bodyPr/>
          <a:lstStyle/>
          <a:p>
            <a:r>
              <a:rPr lang="es-CL" dirty="0"/>
              <a:t>.   En  el  gráfico  hallar  la  distancia  entre  los árboles.</a:t>
            </a:r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43099"/>
            <a:ext cx="5989320" cy="39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998198" y="538975"/>
            <a:ext cx="8915400" cy="3777622"/>
          </a:xfrm>
        </p:spPr>
        <p:txBody>
          <a:bodyPr/>
          <a:lstStyle/>
          <a:p>
            <a:r>
              <a:rPr lang="es-CL" dirty="0"/>
              <a:t>.   En el gráfico:</a:t>
            </a:r>
          </a:p>
          <a:p>
            <a:r>
              <a:rPr lang="es-CL" dirty="0"/>
              <a:t>En el instante en que una persona en un bote pasaba por el río se formó el triángulo ABC.</a:t>
            </a:r>
          </a:p>
          <a:p>
            <a:r>
              <a:rPr lang="es-CL" dirty="0"/>
              <a:t>- Calcula el valor de los ángulos A y B si se sabe que b = 1,8 km; a = 3,5 km, &lt;C = 85°.</a:t>
            </a:r>
          </a:p>
          <a:p>
            <a:r>
              <a:rPr lang="es-CL" dirty="0"/>
              <a:t>- Halla la distancia que existe entre las casas.</a:t>
            </a:r>
          </a:p>
          <a:p>
            <a:r>
              <a:rPr lang="es-CL" dirty="0"/>
              <a:t> </a:t>
            </a:r>
          </a:p>
          <a:p>
            <a:endParaRPr lang="es-CL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915179"/>
            <a:ext cx="3766466" cy="240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55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6927" y="592183"/>
            <a:ext cx="9779619" cy="3777622"/>
          </a:xfrm>
        </p:spPr>
        <p:txBody>
          <a:bodyPr/>
          <a:lstStyle/>
          <a:p>
            <a:r>
              <a:rPr lang="es-CL" dirty="0"/>
              <a:t>En el gráfico se aprecia la torre inclinada </a:t>
            </a:r>
            <a:r>
              <a:rPr lang="es-CL" dirty="0" smtClean="0"/>
              <a:t>de Pisa</a:t>
            </a:r>
            <a:r>
              <a:rPr lang="es-CL" dirty="0"/>
              <a:t>, considerada un símbolo de Italia</a:t>
            </a:r>
            <a:r>
              <a:rPr lang="es-CL" dirty="0" smtClean="0"/>
              <a:t>.</a:t>
            </a:r>
          </a:p>
          <a:p>
            <a:r>
              <a:rPr lang="es-CL" dirty="0" smtClean="0"/>
              <a:t> </a:t>
            </a:r>
            <a:r>
              <a:rPr lang="es-CL" dirty="0"/>
              <a:t>Calcula la altura de la torre si se sabe que la torre tiene una inclinación de 10°.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29" y="3735976"/>
            <a:ext cx="4292102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2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2870" y="427463"/>
            <a:ext cx="10112027" cy="3777622"/>
          </a:xfrm>
        </p:spPr>
        <p:txBody>
          <a:bodyPr/>
          <a:lstStyle/>
          <a:p>
            <a:r>
              <a:rPr lang="es-CL" dirty="0"/>
              <a:t>10. Desde  el  borde  de  un  acantilado  de  50 metros de altura, Ángel observa, bajo un ángulo de 60°, como una embarcación realiza las tareas de pesca. </a:t>
            </a:r>
            <a:endParaRPr lang="es-CL" dirty="0" smtClean="0"/>
          </a:p>
          <a:p>
            <a:r>
              <a:rPr lang="es-CL" dirty="0" smtClean="0"/>
              <a:t>¿</a:t>
            </a:r>
            <a:r>
              <a:rPr lang="es-CL" dirty="0"/>
              <a:t>A qué distancia de la costa se encuentra aproximadamente la embarcación?</a:t>
            </a:r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653172"/>
            <a:ext cx="4982748" cy="235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27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Área d un triángulo aplicando trigonometría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91040" y="1904999"/>
                <a:ext cx="8915400" cy="4661263"/>
              </a:xfrm>
            </p:spPr>
            <p:txBody>
              <a:bodyPr>
                <a:normAutofit/>
              </a:bodyPr>
              <a:lstStyle/>
              <a:p>
                <a:r>
                  <a:rPr lang="es-CL" dirty="0"/>
                  <a:t>En el </a:t>
                </a:r>
                <a:r>
                  <a:rPr lang="es-CL" dirty="0" smtClean="0"/>
                  <a:t>triángulo</a:t>
                </a:r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𝑐𝑜𝑟𝑟𝑒𝑠𝑝𝑜𝑛𝑑𝑒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𝑙𝑎𝑑𝑜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CL" dirty="0"/>
              </a:p>
              <a:p>
                <a:r>
                  <a:rPr lang="es-CL" dirty="0"/>
                  <a:t>En general el área es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CL" dirty="0"/>
                  <a:t> </a:t>
                </a:r>
              </a:p>
              <a:p>
                <a:r>
                  <a:rPr lang="es-CL" dirty="0"/>
                  <a:t>Para el caso:</a:t>
                </a:r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CL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𝑐𝑏𝑠𝑒𝑛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CL" dirty="0"/>
                  <a:t> </a:t>
                </a:r>
              </a:p>
              <a:p>
                <a:r>
                  <a:rPr lang="es-CL" dirty="0"/>
                  <a:t>Por analogía: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𝑎𝑐𝑠𝑒𝑛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s-CL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𝑎𝑏𝑠𝑒𝑛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1040" y="1904999"/>
                <a:ext cx="8915400" cy="4661263"/>
              </a:xfrm>
              <a:blipFill rotWithShape="0">
                <a:blip r:embed="rId2"/>
                <a:stretch>
                  <a:fillRect l="-478" t="-6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61" y="2483031"/>
            <a:ext cx="51530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31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8686" y="579120"/>
            <a:ext cx="9807440" cy="3777622"/>
          </a:xfrm>
        </p:spPr>
        <p:txBody>
          <a:bodyPr/>
          <a:lstStyle/>
          <a:p>
            <a:r>
              <a:rPr lang="es-CL" dirty="0"/>
              <a:t>Desde el lugar donde se encuentra Yaiza, puede observar una torre con un ángulo de elevación de 32°. Si Yaiza avanza 40 metros en dirección a la torre, la observa con un ángulo de 70°.</a:t>
            </a:r>
          </a:p>
          <a:p>
            <a:r>
              <a:rPr lang="es-CL" dirty="0"/>
              <a:t>a) Calcula la altura de la torre si la estatura de</a:t>
            </a:r>
          </a:p>
          <a:p>
            <a:r>
              <a:rPr lang="es-CL" dirty="0"/>
              <a:t>Yaiza es de 1,65 metros.</a:t>
            </a:r>
          </a:p>
          <a:p>
            <a:r>
              <a:rPr lang="es-CL" dirty="0"/>
              <a:t>b)  ¿A  qué  distancia  de  la  torre  estaba  Yaiza inicialmente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3500846"/>
            <a:ext cx="4672461" cy="3357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59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56197" y="4397297"/>
            <a:ext cx="2205812" cy="1033346"/>
          </a:xfrm>
        </p:spPr>
        <p:txBody>
          <a:bodyPr/>
          <a:lstStyle/>
          <a:p>
            <a:r>
              <a:rPr lang="es-ES" dirty="0" smtClean="0"/>
              <a:t>Gracias </a:t>
            </a:r>
          </a:p>
          <a:p>
            <a:r>
              <a:rPr lang="es-ES" dirty="0" smtClean="0"/>
              <a:t>Montoya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821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520265" y="626771"/>
                <a:ext cx="8915400" cy="5580845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Estas tres expresiones están contenidas en la fórmula única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𝑝𝑟𝑜𝑑𝑢𝑐𝑡𝑜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𝑑𝑜𝑠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𝑙𝑎𝑑𝑜𝑠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𝑠𝑒𝑛𝑜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𝑎𝑛𝑔𝑢𝑙𝑜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𝑐𝑜𝑚𝑝𝑟𝑒𝑛𝑑𝑖𝑑𝑜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𝑒𝑛𝑡𝑟𝑒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𝑚𝑖𝑠𝑚𝑜𝑠</m:t>
                        </m:r>
                      </m:e>
                    </m:d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:r>
                  <a:rPr lang="es-ES" dirty="0"/>
                  <a:t>Por otra parte:</a:t>
                </a:r>
              </a:p>
              <a:p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i="1">
                        <a:latin typeface="Cambria Math" panose="02040503050406030204" pitchFamily="18" charset="0"/>
                      </a:rPr>
                      <m:t>𝑐𝑏𝑠𝑒𝑛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CL" dirty="0"/>
                  <a:t> =</a:t>
                </a:r>
                <a:r>
                  <a:rPr lang="es-CL" dirty="0" err="1"/>
                  <a:t>bc</a:t>
                </a:r>
                <a:r>
                  <a:rPr lang="es-CL" dirty="0"/>
                  <a:t> </a:t>
                </a:r>
                <a:r>
                  <a:rPr lang="es-CL" dirty="0" err="1"/>
                  <a:t>sen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𝑏𝑐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𝑏𝑐</m:t>
                            </m:r>
                          </m:den>
                        </m:f>
                      </m:e>
                    </m:rad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s-CL" dirty="0"/>
                  <a:t> , que corresponde al área en función de los lados.</a:t>
                </a:r>
              </a:p>
              <a:p>
                <a:r>
                  <a:rPr lang="es-ES" dirty="0"/>
                  <a:t>Además: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s-CL" dirty="0"/>
                  <a:t> , que da el área en función de un lado y las funciones trigonométrica de los ángulos adyacentes.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0265" y="626771"/>
                <a:ext cx="8915400" cy="5580845"/>
              </a:xfrm>
              <a:blipFill rotWithShape="0">
                <a:blip r:embed="rId2"/>
                <a:stretch>
                  <a:fillRect l="-478" t="-65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449" y="1479422"/>
            <a:ext cx="3211551" cy="22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Lado de un triángulo en función de los ángulos adyacentes y de los otros dos lados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CL" dirty="0"/>
                  <a:t>Supongamos que el triángulo ABC es un triángulo acutángulo.</a:t>
                </a:r>
              </a:p>
              <a:p>
                <a:r>
                  <a:rPr lang="es-CL" dirty="0"/>
                  <a:t>Si trazamos la altura AD al lado a, </a:t>
                </a:r>
              </a:p>
              <a:p>
                <a:r>
                  <a:rPr lang="es-CL" dirty="0"/>
                  <a:t>Se tiene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𝐵𝐷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es-CL" b="0" dirty="0"/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𝐴𝐵𝑐𝑜𝑠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CL" dirty="0"/>
              </a:p>
              <a:p>
                <a:r>
                  <a:rPr lang="es-CL" dirty="0"/>
                  <a:t>a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s-C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CL" dirty="0"/>
              </a:p>
              <a:p>
                <a:r>
                  <a:rPr lang="es-CL" dirty="0"/>
                  <a:t>Por analogía se demuestra que: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𝑎𝑐𝑜𝑠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𝑏𝑐𝑜𝑠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210" y="3425870"/>
            <a:ext cx="5229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9783" y="454293"/>
            <a:ext cx="8911687" cy="1280890"/>
          </a:xfrm>
        </p:spPr>
        <p:txBody>
          <a:bodyPr/>
          <a:lstStyle/>
          <a:p>
            <a:r>
              <a:rPr lang="es-CL" dirty="0"/>
              <a:t>Radio de la circunferencia circunscrita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426618" y="1389017"/>
                <a:ext cx="8915400" cy="3777622"/>
              </a:xfrm>
            </p:spPr>
            <p:txBody>
              <a:bodyPr/>
              <a:lstStyle/>
              <a:p>
                <a:r>
                  <a:rPr lang="es-CL" dirty="0"/>
                  <a:t>En el triángulo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𝑐𝑜𝑟𝑟𝑒𝑠𝑝𝑜𝑛𝑑𝑒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𝑎𝑙𝑡𝑢𝑟𝑎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𝑙𝑎𝑑𝑜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CL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CL" dirty="0"/>
              </a:p>
              <a:p>
                <a:r>
                  <a:rPr lang="es-CL" dirty="0"/>
                  <a:t>O: centro de la circunferencia circunscrita</a:t>
                </a:r>
              </a:p>
              <a:p>
                <a:r>
                  <a:rPr lang="es-CL" dirty="0"/>
                  <a:t>OC = OE=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CL" dirty="0"/>
                  <a:t> , radio de la circunferencia </a:t>
                </a:r>
              </a:p>
              <a:p>
                <a:r>
                  <a:rPr lang="es-CL" dirty="0"/>
                  <a:t>Circunscrita</a:t>
                </a:r>
              </a:p>
              <a:p>
                <a:r>
                  <a:rPr lang="es-ES" dirty="0"/>
                  <a:t>Por brevedad , la circunferencia circunscrita a un </a:t>
                </a:r>
              </a:p>
              <a:p>
                <a:r>
                  <a:rPr lang="es-ES" dirty="0" smtClean="0"/>
                  <a:t>triángulo </a:t>
                </a:r>
                <a:r>
                  <a:rPr lang="es-ES" dirty="0"/>
                  <a:t>puede llamarse circuncircunferencia , </a:t>
                </a:r>
              </a:p>
              <a:p>
                <a:r>
                  <a:rPr lang="es-ES" dirty="0"/>
                  <a:t>el </a:t>
                </a:r>
                <a:r>
                  <a:rPr lang="es-ES" dirty="0" smtClean="0"/>
                  <a:t>círculo </a:t>
                </a:r>
                <a:r>
                  <a:rPr lang="es-ES" dirty="0"/>
                  <a:t>de ella circuncirculo, su centro </a:t>
                </a:r>
              </a:p>
              <a:p>
                <a:r>
                  <a:rPr lang="es-ES" dirty="0"/>
                  <a:t>circuncentro y su radio circunradio.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6618" y="1389017"/>
                <a:ext cx="8915400" cy="3777622"/>
              </a:xfrm>
              <a:blipFill rotWithShape="0">
                <a:blip r:embed="rId2"/>
                <a:stretch>
                  <a:fillRect l="-478" t="-9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657" y="1564961"/>
            <a:ext cx="41814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65362" y="1062444"/>
                <a:ext cx="8915400" cy="5534299"/>
              </a:xfrm>
            </p:spPr>
            <p:txBody>
              <a:bodyPr>
                <a:normAutofit/>
              </a:bodyPr>
              <a:lstStyle/>
              <a:p>
                <a:r>
                  <a:rPr lang="es-CL" dirty="0"/>
                  <a:t>Como se puede ver:</a:t>
                </a:r>
              </a:p>
              <a:p>
                <a:r>
                  <a:rPr lang="es-CL" dirty="0"/>
                  <a:t>Los triángulos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s-C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𝐸𝐵𝐶</m:t>
                    </m:r>
                  </m:oMath>
                </a14:m>
                <a:r>
                  <a:rPr lang="es-CL" dirty="0"/>
                  <a:t> son semejantes</a:t>
                </a:r>
              </a:p>
              <a:p>
                <a:r>
                  <a:rPr lang="es-CL" dirty="0"/>
                  <a:t>Por lo tanto: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 de donde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Como el área corresponde a</a:t>
                </a:r>
              </a:p>
              <a:p>
                <a14:m>
                  <m:oMath xmlns:m="http://schemas.openxmlformats.org/officeDocument/2006/math">
                    <m:r>
                      <a:rPr lang="es-CL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CL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s-CL" dirty="0"/>
              </a:p>
              <a:p>
                <a:r>
                  <a:rPr lang="es-CL" dirty="0"/>
                  <a:t>Se obtiene: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5362" y="1062444"/>
                <a:ext cx="8915400" cy="5534299"/>
              </a:xfrm>
              <a:blipFill rotWithShape="0">
                <a:blip r:embed="rId2"/>
                <a:stretch>
                  <a:fillRect l="-478" t="-55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40" y="1691368"/>
            <a:ext cx="40957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4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752085" y="510862"/>
                <a:ext cx="8915400" cy="579978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s-CL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𝑏𝑐𝑠𝑒𝑛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s-CL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C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CL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s-CL" dirty="0"/>
              </a:p>
              <a:p>
                <a:r>
                  <a:rPr lang="es-CL" dirty="0"/>
                  <a:t>Si tomamos la relación: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s-C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CL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CL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s-CL" i="1" dirty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s-CL" dirty="0"/>
                  <a:t> </a:t>
                </a:r>
              </a:p>
              <a:p>
                <a:endParaRPr lang="es-CL" dirty="0"/>
              </a:p>
              <a:p>
                <a:r>
                  <a:rPr lang="es-CL" dirty="0"/>
                  <a:t>Se puede escribir: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085" y="510862"/>
                <a:ext cx="8915400" cy="5799786"/>
              </a:xfrm>
              <a:blipFill rotWithShape="0"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69650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Words>1098</Words>
  <Application>Microsoft Office PowerPoint</Application>
  <PresentationFormat>Panorámica</PresentationFormat>
  <Paragraphs>206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Cambria Math</vt:lpstr>
      <vt:lpstr>Century Gothic</vt:lpstr>
      <vt:lpstr>Wingdings 3</vt:lpstr>
      <vt:lpstr>Espiral</vt:lpstr>
      <vt:lpstr>Teorema seno/coseno</vt:lpstr>
      <vt:lpstr>Teorema del coseno</vt:lpstr>
      <vt:lpstr>Teorema de los senos</vt:lpstr>
      <vt:lpstr>Área d un triángulo aplicando trigonometría</vt:lpstr>
      <vt:lpstr>Presentación de PowerPoint</vt:lpstr>
      <vt:lpstr>Lado de un triángulo en función de los ángulos adyacentes y de los otros dos lados</vt:lpstr>
      <vt:lpstr>Radio de la circunferencia circunscrita</vt:lpstr>
      <vt:lpstr>Presentación de PowerPoint</vt:lpstr>
      <vt:lpstr>Presentación de PowerPoint</vt:lpstr>
      <vt:lpstr>Radio de la circunferencia inscrita</vt:lpstr>
      <vt:lpstr>Radio del círculo inscrito en función de un lado y de las razones trigonométricas de la mitad de los ángulos. </vt:lpstr>
      <vt:lpstr>Circulo exinscrito</vt:lpstr>
      <vt:lpstr>Radio de un círculo exinscrito  a un triángulo.</vt:lpstr>
      <vt:lpstr>Radios de los círculos ex-inscritos en función de un lado y de las razones trigonométricas de los ángulos medios. </vt:lpstr>
      <vt:lpstr>En función del radio de la circunferencia circunscrita.</vt:lpstr>
      <vt:lpstr>Presentación de PowerPoint</vt:lpstr>
      <vt:lpstr>Lados del triángulo pedal</vt:lpstr>
      <vt:lpstr>Área de un cuadrilátero </vt:lpstr>
      <vt:lpstr>Problemas de aplicación. </vt:lpstr>
      <vt:lpstr>Presentación de PowerPoint</vt:lpstr>
      <vt:lpstr>Presentación de PowerPoint</vt:lpstr>
      <vt:lpstr>Presentación de PowerPoint</vt:lpstr>
      <vt:lpstr>Presentación de PowerPoint</vt:lpstr>
      <vt:lpstr>Hallar la altura  y distancia  de un objeto inaccesible situado sobre un plano horizontal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Angulos duplos</dc:title>
  <dc:creator>elita</dc:creator>
  <cp:lastModifiedBy>Montoya</cp:lastModifiedBy>
  <cp:revision>45</cp:revision>
  <dcterms:created xsi:type="dcterms:W3CDTF">2018-11-29T14:02:32Z</dcterms:created>
  <dcterms:modified xsi:type="dcterms:W3CDTF">2022-06-02T21:38:20Z</dcterms:modified>
</cp:coreProperties>
</file>